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3" r:id="rId2"/>
    <p:sldId id="261" r:id="rId3"/>
    <p:sldId id="262" r:id="rId4"/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7"/>
    <p:restoredTop sz="94640"/>
  </p:normalViewPr>
  <p:slideViewPr>
    <p:cSldViewPr snapToGrid="0" snapToObjects="1">
      <p:cViewPr varScale="1">
        <p:scale>
          <a:sx n="111" d="100"/>
          <a:sy n="111" d="100"/>
        </p:scale>
        <p:origin x="5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0.png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E5A9BF-7145-8C44-B995-82BC7C9BA285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16B844-C0D8-014F-964F-9A1D65D3E2C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508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16B844-C0D8-014F-964F-9A1D65D3E2CB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5795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49080F-19D0-504E-9CC1-2E7515CC2C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0C90362-859B-8A4E-A74F-B61159AFBA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A574D2-A2D1-E545-8178-C00E233ED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FC5DDA-658B-7348-AFA2-62D28BBF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C11358-222E-EC40-8479-F6784452E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2226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324308-5153-B447-9C85-34F6BFE48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72F8D5D-F63F-9745-8F55-B857FD597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E7F8E4-1839-3F4E-92D8-24D801E6F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361469-3076-DF43-AB60-DC7A8211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542CC6-C368-814D-ADF7-C02ED71C8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8398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F2C4BCC-965B-3A40-B1A6-8BCFAAADC2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169096-CC52-5F49-BA08-4EF9A31111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148DE2-73E0-FA47-91AE-D52120B6D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07A178-24C3-514D-A369-A14B4C11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7AAF90-A78B-5C41-99D6-7D3B95EDD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2838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80E6C0-42FE-2D48-A085-62B29BD7B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2B1CB5-F459-9245-AB76-AC1BC592A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24A2C8-62E5-0349-8FA8-67D208AC6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2EA632-CABE-7740-90D4-08589BDE9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941B1D-E9B5-2444-8B73-679D85327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038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990F1A-1F4F-D249-86D8-45416F9EC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54D48D-F06F-1042-96F7-42D4743BE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E64CFB-2F2B-9149-A24B-C1310C905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FD3A57-000C-1645-AA4C-7B4CD459F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CC5CAC-7E9C-404D-918E-F59D30CDF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7723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1B6852-1A39-B047-9C92-A4950A7F3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87FC71-A30B-794B-94AD-01BA114EF2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FA2A801-590C-994A-B582-EDCA3EB938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7ABF6F-E73F-FE4B-95ED-3884C38BB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FB3131-CCE6-6E4F-B1AD-60366E493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7C40F8-2C38-AA4C-B88B-AB83EC10C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4687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259E2E-1A87-7A4A-A8C2-FB3C5B074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7DB142-2F4C-FE40-AC51-7CEB6DD1B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03284F-2922-304E-A311-7D5D0DAB3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B449198-A70E-724E-89AB-F45E81CFF3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632051E-7799-3E49-BF2F-B721B52CB3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E5E4003-A430-0342-A1F8-F978E6F2A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3B5297D-65B1-2940-88E1-1F6933552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D09331F-AB69-124A-8C4B-3499F71FC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457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FC517C-D005-9049-95F5-3E46C62F2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4F4C947-74AC-4F4F-9497-C9D53D358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038C23-B1B5-0245-B3FB-2248BB8B8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9BABA77-182E-1448-BFC5-136F031BC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308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8886E49-9930-0A4D-A595-2222CB6D5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CB77D9D-0B8B-7441-A163-DB1CF75E6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EF1C0A7-6B2E-DB46-A147-2004284D0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3650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50EC08-D09F-BE43-AE7F-97A6AB70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1C2C79-3503-4441-8BF7-AF91724C4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3B158F5-40D4-4A46-AC34-02568E9E82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825D29-46A9-484B-B0BB-C563031D6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7ACA7A-68B1-2D44-A2C1-C31332571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9501A5-D9B3-7E4D-82B2-4A1FA8D15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995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3424BF-AE3D-3C4F-8467-338A2FE67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7D5EC93-772C-D24E-9D66-27B26B33E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990313-54FB-4E4D-9AE6-B0E9D52D6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55EC51-676C-8E4F-A184-217346EE0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CDC036-07C3-FA48-B875-F1569AE4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D95382-C2FD-6C46-BE6A-63C10B3CF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1480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79A008D-3BE1-854C-B5C9-3264CEEA3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48B0CF-FED4-1A49-9923-0625B9D7C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DF1CEC-E95A-E642-95F2-BF28935C06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4B874-6CC8-B045-A434-61780E8FDF00}" type="datetimeFigureOut">
              <a:rPr kumimoji="1" lang="zh-CN" altLang="en-US" smtClean="0"/>
              <a:t>2021/3/11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464DB9-3A2E-9346-B457-922184BD3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070AA5-1057-2747-A415-315D64F77A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A5CC1-786E-6841-9217-A1D598EFB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3467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emf"/><Relationship Id="rId7" Type="http://schemas.openxmlformats.org/officeDocument/2006/relationships/image" Target="../media/image6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file:///Users/wjq/Documents/Github-CI/Test_Repo/doc/doc03-chen/12000-55-prestall-freq.fig" TargetMode="External"/><Relationship Id="rId7" Type="http://schemas.openxmlformats.org/officeDocument/2006/relationships/hyperlink" Target="file:///Users/wjq/Documents/Github-CI/Test_Repo/src/io/frequencyDomainPlot_dB.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hyperlink" Target="file:///Users/wjq/Documents/Github-CI/Test_Repo/doc/doc03-chen/12000-55-prestall.fig" TargetMode="External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hyperlink" Target="file:///Users/wjq/Documents/Github-CI/Test_Repo/doc/doc03-chen/12000-56-prestall-freq.fi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hyperlink" Target="file:///Users/wjq/Documents/Github-CI/Test_Repo/doc/doc03-chen/12000-56-prestall.fig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file:///Users/wjq/Documents/Github-CI/Test_Repo/src/features/ppvalue.m" TargetMode="External"/><Relationship Id="rId13" Type="http://schemas.openxmlformats.org/officeDocument/2006/relationships/hyperlink" Target="file:///Users/wjq/Documents/Github-CI/Test_Repo/example/ex02_featureExtract/&#29305;&#24449;&#20540;&#32467;&#26524;&#25209;&#37327;&#36755;&#20986;-11-Mar-2021/feature-5.fig" TargetMode="External"/><Relationship Id="rId18" Type="http://schemas.openxmlformats.org/officeDocument/2006/relationships/hyperlink" Target="file:///Users/wjq/Documents/Github-CI/Test_Repo/src/features/kurtosis.m" TargetMode="External"/><Relationship Id="rId26" Type="http://schemas.openxmlformats.org/officeDocument/2006/relationships/hyperlink" Target="file:///Users/wjq/Documents/Github-CI/Test_Repo/src/features/waveind.m" TargetMode="External"/><Relationship Id="rId3" Type="http://schemas.openxmlformats.org/officeDocument/2006/relationships/hyperlink" Target="file:///Users/wjq/Documents/Github-CI/Test_Repo/example/ex02_featureExtract/&#29305;&#24449;&#20540;&#32467;&#26524;&#25209;&#37327;&#36755;&#20986;-11-Mar-2021/feature-corrcof-global-29.fig" TargetMode="External"/><Relationship Id="rId21" Type="http://schemas.openxmlformats.org/officeDocument/2006/relationships/hyperlink" Target="file:///Users/wjq/Documents/Github-CI/Test_Repo/example/ex02_featureExtract/&#29305;&#24449;&#20540;&#32467;&#26524;&#25209;&#37327;&#36755;&#20986;-11-Mar-2021/feature-9.fig" TargetMode="External"/><Relationship Id="rId7" Type="http://schemas.openxmlformats.org/officeDocument/2006/relationships/hyperlink" Target="file:///Users/wjq/Documents/Github-CI/Test_Repo/example/ex02_featureExtract/&#29305;&#24449;&#20540;&#32467;&#26524;&#25209;&#37327;&#36755;&#20986;-11-Mar-2021/feature-2.fig" TargetMode="External"/><Relationship Id="rId12" Type="http://schemas.openxmlformats.org/officeDocument/2006/relationships/hyperlink" Target="file:///Users/wjq/Documents/Github-CI/Test_Repo/src/features/rootamp.m" TargetMode="External"/><Relationship Id="rId17" Type="http://schemas.openxmlformats.org/officeDocument/2006/relationships/hyperlink" Target="file:///Users/wjq/Documents/Github-CI/Test_Repo/example/ex02_featureExtract/&#29305;&#24449;&#20540;&#32467;&#26524;&#25209;&#37327;&#36755;&#20986;-11-Mar-2021/feature-7.fig" TargetMode="External"/><Relationship Id="rId25" Type="http://schemas.openxmlformats.org/officeDocument/2006/relationships/hyperlink" Target="file:///Users/wjq/Documents/Github-CI/Test_Repo/example/ex02_featureExtract/&#29305;&#24449;&#20540;&#32467;&#26524;&#25209;&#37327;&#36755;&#20986;-11-Mar-2021/feature-11.fig" TargetMode="External"/><Relationship Id="rId2" Type="http://schemas.openxmlformats.org/officeDocument/2006/relationships/hyperlink" Target="https://ww2.mathworks.cn/help/matlab/ref/corrcoef.html" TargetMode="External"/><Relationship Id="rId16" Type="http://schemas.openxmlformats.org/officeDocument/2006/relationships/hyperlink" Target="file:///Users/wjq/Documents/Github-CI/Test_Repo/src/features/skewness.m" TargetMode="External"/><Relationship Id="rId20" Type="http://schemas.openxmlformats.org/officeDocument/2006/relationships/hyperlink" Target="file:///Users/wjq/Documents/Github-CI/Test_Repo/src/features/peakind.m" TargetMode="External"/><Relationship Id="rId29" Type="http://schemas.openxmlformats.org/officeDocument/2006/relationships/hyperlink" Target="file:///Users/wjq/Documents/Github-CI/Test_Repo/example/ex02_featureExtract/&#29305;&#24449;&#20540;&#32467;&#26524;&#25209;&#37327;&#36755;&#20986;-11-Mar-2021/feature-28.fi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file:///Users/wjq/Documents/Github-CI/Test_Repo/src/features/peakvalue.m" TargetMode="External"/><Relationship Id="rId11" Type="http://schemas.openxmlformats.org/officeDocument/2006/relationships/hyperlink" Target="file:///Users/wjq/Documents/Github-CI/Test_Repo/example/ex02_featureExtract/&#29305;&#24449;&#20540;&#32467;&#26524;&#25209;&#37327;&#36755;&#20986;-11-Mar-2021/feature-4.fig" TargetMode="External"/><Relationship Id="rId24" Type="http://schemas.openxmlformats.org/officeDocument/2006/relationships/hyperlink" Target="file:///Users/wjq/Documents/Github-CI/Test_Repo/src/features/pluseind.m" TargetMode="External"/><Relationship Id="rId32" Type="http://schemas.openxmlformats.org/officeDocument/2006/relationships/hyperlink" Target="file:///Users/wjq/Documents/Github-CI/Test_Repo/src/features/Envelop.m" TargetMode="External"/><Relationship Id="rId5" Type="http://schemas.openxmlformats.org/officeDocument/2006/relationships/hyperlink" Target="file:///Users/wjq/Documents/Github-CI/Test_Repo/example/ex02_featureExtract/&#29305;&#24449;&#20540;&#32467;&#26524;&#25209;&#37327;&#36755;&#20986;-11-Mar-2021/feature-1.fig" TargetMode="External"/><Relationship Id="rId15" Type="http://schemas.openxmlformats.org/officeDocument/2006/relationships/hyperlink" Target="file:///Users/wjq/Documents/Github-CI/Test_Repo/example/ex02_featureExtract/&#29305;&#24449;&#20540;&#32467;&#26524;&#25209;&#37327;&#36755;&#20986;-11-Mar-2021/feature-6.fig" TargetMode="External"/><Relationship Id="rId23" Type="http://schemas.openxmlformats.org/officeDocument/2006/relationships/hyperlink" Target="file:///Users/wjq/Documents/Github-CI/Test_Repo/example/ex02_featureExtract/&#29305;&#24449;&#20540;&#32467;&#26524;&#25209;&#37327;&#36755;&#20986;-11-Mar-2021/feature-10.fig" TargetMode="External"/><Relationship Id="rId28" Type="http://schemas.openxmlformats.org/officeDocument/2006/relationships/hyperlink" Target="file:///Users/wjq/Documents/Github-CI/Test_Repo/src/features/feature_WE3.m" TargetMode="External"/><Relationship Id="rId10" Type="http://schemas.openxmlformats.org/officeDocument/2006/relationships/hyperlink" Target="file:///Users/wjq/Documents/Github-CI/Test_Repo/src/features/meanamp.m" TargetMode="External"/><Relationship Id="rId19" Type="http://schemas.openxmlformats.org/officeDocument/2006/relationships/hyperlink" Target="file:///Users/wjq/Documents/Github-CI/Test_Repo/example/ex02_featureExtract/&#29305;&#24449;&#20540;&#32467;&#26524;&#25209;&#37327;&#36755;&#20986;-11-Mar-2021/feature-8.fig" TargetMode="External"/><Relationship Id="rId31" Type="http://schemas.openxmlformats.org/officeDocument/2006/relationships/hyperlink" Target="file:///Users/wjq/Documents/Github-CI/Test_Repo/example/ex02_featureExtract/&#29305;&#24449;&#20540;&#32467;&#26524;&#25209;&#37327;&#36755;&#20986;-11-Mar-2021/feature-29.fig" TargetMode="External"/><Relationship Id="rId4" Type="http://schemas.openxmlformats.org/officeDocument/2006/relationships/hyperlink" Target="file:///Users/wjq/Documents/Github-CI/Test_Repo/example/ex02_featureExtract/&#29305;&#24449;&#20540;&#32467;&#26524;&#25209;&#37327;&#36755;&#20986;-11-Mar-2021/feature-corrcof-stall-29.fig" TargetMode="External"/><Relationship Id="rId9" Type="http://schemas.openxmlformats.org/officeDocument/2006/relationships/hyperlink" Target="file:///Users/wjq/Documents/Github-CI/Test_Repo/example/ex02_featureExtract/&#29305;&#24449;&#20540;&#32467;&#26524;&#25209;&#37327;&#36755;&#20986;-11-Mar-2021/feature-3.fig" TargetMode="External"/><Relationship Id="rId14" Type="http://schemas.openxmlformats.org/officeDocument/2006/relationships/hyperlink" Target="file:///Users/wjq/Documents/Github-CI/Test_Repo/src/features/rootmeansquare.m" TargetMode="External"/><Relationship Id="rId22" Type="http://schemas.openxmlformats.org/officeDocument/2006/relationships/hyperlink" Target="file:///Users/wjq/Documents/Github-CI/Test_Repo/src/features/marginind.m" TargetMode="External"/><Relationship Id="rId27" Type="http://schemas.openxmlformats.org/officeDocument/2006/relationships/hyperlink" Target="file:///Users/wjq/Documents/Github-CI/Test_Repo/example/ex02_featureExtract/&#29305;&#24449;&#20540;&#32467;&#26524;&#25209;&#37327;&#36755;&#20986;-11-Mar-2021/feature-19.fig" TargetMode="External"/><Relationship Id="rId30" Type="http://schemas.openxmlformats.org/officeDocument/2006/relationships/hyperlink" Target="file:///Users/wjq/Documents/Github-CI/Test_Repo/src/features/spectrumentropy.m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240A10-076D-7940-B837-D0686DD13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50666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11500" dirty="0"/>
              <a:t>问题是什么？</a:t>
            </a:r>
          </a:p>
        </p:txBody>
      </p:sp>
    </p:spTree>
    <p:extLst>
      <p:ext uri="{BB962C8B-B14F-4D97-AF65-F5344CB8AC3E}">
        <p14:creationId xmlns:p14="http://schemas.microsoft.com/office/powerpoint/2010/main" val="2946522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02B926C-BA60-0F42-8C8F-8875ADF191EC}"/>
              </a:ext>
            </a:extLst>
          </p:cNvPr>
          <p:cNvSpPr txBox="1"/>
          <p:nvPr/>
        </p:nvSpPr>
        <p:spPr>
          <a:xfrm>
            <a:off x="517610" y="528390"/>
            <a:ext cx="117984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创新</a:t>
            </a:r>
            <a:r>
              <a:rPr kumimoji="1" lang="en-US" altLang="zh-CN" dirty="0"/>
              <a:t>1-</a:t>
            </a:r>
            <a:r>
              <a:rPr kumimoji="1" lang="zh-CN" altLang="en-US" dirty="0"/>
              <a:t>小论文</a:t>
            </a:r>
            <a:r>
              <a:rPr kumimoji="1" lang="en-US" altLang="zh-CN" dirty="0"/>
              <a:t>-✅:</a:t>
            </a:r>
            <a:r>
              <a:rPr kumimoji="1" lang="zh-CN" altLang="en-US" dirty="0"/>
              <a:t>  </a:t>
            </a:r>
            <a:r>
              <a:rPr kumimoji="1" lang="zh-CN" altLang="en-US" b="1" dirty="0"/>
              <a:t>叶顶间隙流场高精度测量</a:t>
            </a:r>
            <a:r>
              <a:rPr kumimoji="1" lang="zh-CN" altLang="en-US" dirty="0"/>
              <a:t>，即在</a:t>
            </a:r>
            <a:r>
              <a:rPr lang="zh-CN" altLang="en-US" b="1" dirty="0"/>
              <a:t>①</a:t>
            </a:r>
            <a:r>
              <a:rPr kumimoji="1" lang="zh-CN" altLang="en-US" dirty="0"/>
              <a:t>端布置斜排压力阵列，清楚深刻认识了整个失速演化过程，</a:t>
            </a:r>
            <a:endParaRPr kumimoji="1" lang="en-US" altLang="zh-CN" dirty="0"/>
          </a:p>
          <a:p>
            <a:r>
              <a:rPr kumimoji="1" lang="zh-CN" altLang="en-US" dirty="0"/>
              <a:t>                                                                           解释传播机理，以及通过动模态分解技术简化失速模型为三阶模态。</a:t>
            </a:r>
            <a:endParaRPr kumimoji="1" lang="en-US" altLang="zh-CN" dirty="0"/>
          </a:p>
          <a:p>
            <a:r>
              <a:rPr kumimoji="1" lang="zh-CN" altLang="en-US" dirty="0"/>
              <a:t>                                         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AC27880-5377-CF4F-98A2-7C48459F6003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65" b="7273"/>
          <a:stretch/>
        </p:blipFill>
        <p:spPr bwMode="auto">
          <a:xfrm>
            <a:off x="9353125" y="1201735"/>
            <a:ext cx="2534075" cy="2032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FD7DF76-7A05-8849-8F8A-88AC057F5E1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310" y="1201735"/>
            <a:ext cx="4393480" cy="207690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921A90F-D4DF-A14B-AE93-9BBE84F37B9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21148" y="990055"/>
            <a:ext cx="2609215" cy="222440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E7F4C7E-7837-1F41-9FE8-F1C1AD59F97A}"/>
              </a:ext>
            </a:extLst>
          </p:cNvPr>
          <p:cNvPicPr/>
          <p:nvPr/>
        </p:nvPicPr>
        <p:blipFill rotWithShape="1">
          <a:blip r:embed="rId5"/>
          <a:srcRect t="56505" r="28220"/>
          <a:stretch/>
        </p:blipFill>
        <p:spPr bwMode="auto">
          <a:xfrm>
            <a:off x="2510710" y="1201735"/>
            <a:ext cx="3008600" cy="201272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5CD05BC-A33B-334E-A60F-13B676EDF01E}"/>
              </a:ext>
            </a:extLst>
          </p:cNvPr>
          <p:cNvSpPr/>
          <p:nvPr/>
        </p:nvSpPr>
        <p:spPr>
          <a:xfrm>
            <a:off x="517610" y="3723555"/>
            <a:ext cx="116743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dirty="0"/>
              <a:t>创新</a:t>
            </a:r>
            <a:r>
              <a:rPr kumimoji="1" lang="en-US" altLang="zh-CN" dirty="0"/>
              <a:t>2-</a:t>
            </a:r>
            <a:r>
              <a:rPr kumimoji="1" lang="zh-CN" altLang="en-US" dirty="0"/>
              <a:t>小论文</a:t>
            </a:r>
            <a:r>
              <a:rPr kumimoji="1" lang="en-US" altLang="zh-CN" dirty="0"/>
              <a:t>-✅ :</a:t>
            </a:r>
            <a:r>
              <a:rPr kumimoji="1" lang="zh-CN" altLang="en-US" dirty="0"/>
              <a:t> 在创新</a:t>
            </a:r>
            <a:r>
              <a:rPr kumimoji="1" lang="en-US" altLang="zh-CN" dirty="0"/>
              <a:t>1</a:t>
            </a:r>
            <a:r>
              <a:rPr kumimoji="1" lang="zh-CN" altLang="en-US" dirty="0"/>
              <a:t>基础上，总结失速初始发生时的特征，即叶顶泄漏流溢出动叶前缘，即可判断失速发生。</a:t>
            </a:r>
            <a:endParaRPr kumimoji="1" lang="en-US" altLang="zh-CN" dirty="0"/>
          </a:p>
          <a:p>
            <a:r>
              <a:rPr kumimoji="1" lang="zh-CN" altLang="en-US" dirty="0"/>
              <a:t>                              有效选择小波特征，搭建</a:t>
            </a:r>
            <a:r>
              <a:rPr kumimoji="1" lang="en-US" altLang="zh-CN" dirty="0"/>
              <a:t>HMM</a:t>
            </a:r>
            <a:r>
              <a:rPr kumimoji="1" lang="zh-CN" altLang="en-US" dirty="0"/>
              <a:t>的</a:t>
            </a:r>
            <a:r>
              <a:rPr kumimoji="1" lang="zh-CN" altLang="en-US" b="1" dirty="0"/>
              <a:t>失速预警模</a:t>
            </a:r>
            <a:r>
              <a:rPr kumimoji="1" lang="zh-CN" altLang="en-US" dirty="0"/>
              <a:t>型，首次提出预警需要布置传感器的最优方案，</a:t>
            </a:r>
            <a:endParaRPr kumimoji="1" lang="en-US" altLang="zh-CN" dirty="0"/>
          </a:p>
          <a:p>
            <a:r>
              <a:rPr kumimoji="1" lang="zh-CN" altLang="en-US" dirty="0"/>
              <a:t>                              仅需要</a:t>
            </a:r>
            <a:r>
              <a:rPr kumimoji="1" lang="en-US" altLang="zh-CN" dirty="0"/>
              <a:t>1</a:t>
            </a:r>
            <a:r>
              <a:rPr kumimoji="1" lang="zh-CN" altLang="en-US" dirty="0"/>
              <a:t>个传感器，就能有效提前预测失速。</a:t>
            </a:r>
            <a:r>
              <a:rPr kumimoji="1" lang="en-US" altLang="zh-CN" dirty="0"/>
              <a:t>HMM</a:t>
            </a:r>
            <a:r>
              <a:rPr kumimoji="1" lang="zh-CN" altLang="en-US" dirty="0"/>
              <a:t>模型有效排除了不同工况、不同转速的影响。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E249799-B3DC-284B-A8DC-B8B90EAF9CF3}"/>
              </a:ext>
            </a:extLst>
          </p:cNvPr>
          <p:cNvSpPr txBox="1"/>
          <p:nvPr/>
        </p:nvSpPr>
        <p:spPr>
          <a:xfrm>
            <a:off x="517610" y="3306793"/>
            <a:ext cx="710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提出问题：是否可以总结失速规律，利用</a:t>
            </a:r>
            <a:r>
              <a:rPr lang="zh-CN" altLang="en-US" b="1" dirty="0">
                <a:solidFill>
                  <a:srgbClr val="FF0000"/>
                </a:solidFill>
              </a:rPr>
              <a:t>①</a:t>
            </a:r>
            <a:r>
              <a:rPr kumimoji="1" lang="zh-CN" altLang="en-US" dirty="0">
                <a:solidFill>
                  <a:srgbClr val="FF0000"/>
                </a:solidFill>
              </a:rPr>
              <a:t>端斜排阵列做失速预警？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85F35AF-2D2F-8C4E-A51A-71A9DE6305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086" y="4596127"/>
            <a:ext cx="2341337" cy="1999036"/>
          </a:xfrm>
          <a:prstGeom prst="rect">
            <a:avLst/>
          </a:prstGeom>
        </p:spPr>
      </p:pic>
      <p:sp>
        <p:nvSpPr>
          <p:cNvPr id="3" name="圆角矩形 2">
            <a:extLst>
              <a:ext uri="{FF2B5EF4-FFF2-40B4-BE49-F238E27FC236}">
                <a16:creationId xmlns:a16="http://schemas.microsoft.com/office/drawing/2014/main" id="{6C596D03-1BD4-FD44-9C13-828B31C80F4F}"/>
              </a:ext>
            </a:extLst>
          </p:cNvPr>
          <p:cNvSpPr/>
          <p:nvPr/>
        </p:nvSpPr>
        <p:spPr>
          <a:xfrm>
            <a:off x="472574" y="125654"/>
            <a:ext cx="2212753" cy="296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研究对象：压气机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F555F68-C9FF-7146-BF79-67E23979A8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7055" y="4657032"/>
            <a:ext cx="4428145" cy="210210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1772A38-F3FC-CD4F-BAB0-1E190A088F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27249" y="4657032"/>
            <a:ext cx="4218235" cy="2163014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951757C3-B267-3141-BB51-F96EBC571F94}"/>
              </a:ext>
            </a:extLst>
          </p:cNvPr>
          <p:cNvSpPr/>
          <p:nvPr/>
        </p:nvSpPr>
        <p:spPr>
          <a:xfrm>
            <a:off x="3055709" y="125654"/>
            <a:ext cx="6886937" cy="2968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基于流声信号的压气机不稳定流动分析与预警</a:t>
            </a:r>
          </a:p>
        </p:txBody>
      </p:sp>
    </p:spTree>
    <p:extLst>
      <p:ext uri="{BB962C8B-B14F-4D97-AF65-F5344CB8AC3E}">
        <p14:creationId xmlns:p14="http://schemas.microsoft.com/office/powerpoint/2010/main" val="1986912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D30578C-969C-724D-AAED-88E336D98442}"/>
              </a:ext>
            </a:extLst>
          </p:cNvPr>
          <p:cNvSpPr/>
          <p:nvPr/>
        </p:nvSpPr>
        <p:spPr>
          <a:xfrm>
            <a:off x="258805" y="1083402"/>
            <a:ext cx="116743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dirty="0"/>
              <a:t>可行性分析</a:t>
            </a:r>
            <a:r>
              <a:rPr kumimoji="1" lang="en-US" altLang="zh-CN" dirty="0"/>
              <a:t>:</a:t>
            </a:r>
            <a:r>
              <a:rPr kumimoji="1" lang="zh-CN" altLang="en-US" dirty="0"/>
              <a:t> 在</a:t>
            </a:r>
            <a:r>
              <a:rPr lang="zh-CN" altLang="en-US" dirty="0"/>
              <a:t>②号位置布置传声器，对比发现</a:t>
            </a:r>
            <a:r>
              <a:rPr lang="zh-CN" altLang="en-US" b="1" dirty="0"/>
              <a:t>幅值谱熵</a:t>
            </a:r>
            <a:r>
              <a:rPr lang="zh-CN" altLang="en-US" dirty="0"/>
              <a:t>这个指标对应关系最好。</a:t>
            </a:r>
            <a:r>
              <a:rPr lang="zh-CN" altLang="en-US" b="1" dirty="0"/>
              <a:t>但依然无法满足精细化预测需求</a:t>
            </a:r>
            <a:r>
              <a:rPr lang="zh-CN" altLang="en-US" dirty="0"/>
              <a:t>。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BB04514-10F9-F946-975B-6B2E7366CADC}"/>
              </a:ext>
            </a:extLst>
          </p:cNvPr>
          <p:cNvSpPr txBox="1"/>
          <p:nvPr/>
        </p:nvSpPr>
        <p:spPr>
          <a:xfrm>
            <a:off x="286117" y="412418"/>
            <a:ext cx="10870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提出问题： 问题</a:t>
            </a:r>
            <a:r>
              <a:rPr kumimoji="1" lang="en-US" altLang="zh-CN" dirty="0">
                <a:solidFill>
                  <a:srgbClr val="FF0000"/>
                </a:solidFill>
              </a:rPr>
              <a:t>1:</a:t>
            </a:r>
            <a:r>
              <a:rPr kumimoji="1" lang="zh-CN" altLang="en-US" dirty="0">
                <a:solidFill>
                  <a:srgbClr val="FF0000"/>
                </a:solidFill>
              </a:rPr>
              <a:t> 实际航空发动机运行可能不允许在叶顶壁面开孔，有没有可能在远场布置传声器检测？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zh-CN" altLang="en-US" dirty="0">
                <a:solidFill>
                  <a:srgbClr val="FF0000"/>
                </a:solidFill>
              </a:rPr>
              <a:t>                   问题</a:t>
            </a:r>
            <a:r>
              <a:rPr kumimoji="1" lang="en-US" altLang="zh-CN" dirty="0">
                <a:solidFill>
                  <a:srgbClr val="FF0000"/>
                </a:solidFill>
              </a:rPr>
              <a:t>2:</a:t>
            </a:r>
            <a:r>
              <a:rPr kumimoji="1" lang="zh-CN" altLang="en-US" dirty="0">
                <a:solidFill>
                  <a:srgbClr val="FF0000"/>
                </a:solidFill>
              </a:rPr>
              <a:t> 如果可行，采用什么特征合适？传感器的个数需要多少？时效性怎么样？</a:t>
            </a:r>
            <a:endParaRPr kumimoji="1" lang="en-US" altLang="zh-CN" dirty="0">
              <a:solidFill>
                <a:srgbClr val="FF0000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BC58323-D0F7-4348-9640-A18DA20F34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477387"/>
            <a:ext cx="3603889" cy="22767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D8C40D4-0BA8-FA4C-B196-8B9DB35DA3C0}"/>
              </a:ext>
            </a:extLst>
          </p:cNvPr>
          <p:cNvSpPr/>
          <p:nvPr/>
        </p:nvSpPr>
        <p:spPr>
          <a:xfrm>
            <a:off x="7291058" y="189132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function a=spectrumentropy(x)</a:t>
            </a:r>
          </a:p>
          <a:p>
            <a:r>
              <a:rPr lang="zh-CN" altLang="en-US" dirty="0"/>
              <a:t>X=abs(fft(x));</a:t>
            </a:r>
          </a:p>
          <a:p>
            <a:r>
              <a:rPr lang="zh-CN" altLang="en-US" dirty="0"/>
              <a:t>p=X./sum(X);</a:t>
            </a:r>
          </a:p>
          <a:p>
            <a:r>
              <a:rPr lang="zh-CN" altLang="en-US" dirty="0"/>
              <a:t>p=p+(p==0);</a:t>
            </a:r>
          </a:p>
          <a:p>
            <a:r>
              <a:rPr lang="zh-CN" altLang="en-US" dirty="0"/>
              <a:t>a=-sum(p.*log2(p))./log2(length(x));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A2C9913-D10C-B444-B84E-6CF76CF5F14F}"/>
              </a:ext>
            </a:extLst>
          </p:cNvPr>
          <p:cNvSpPr/>
          <p:nvPr/>
        </p:nvSpPr>
        <p:spPr>
          <a:xfrm>
            <a:off x="290279" y="3754087"/>
            <a:ext cx="1118023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问题</a:t>
            </a:r>
            <a:r>
              <a:rPr kumimoji="1" lang="en-US" altLang="zh-CN" dirty="0">
                <a:solidFill>
                  <a:srgbClr val="FF0000"/>
                </a:solidFill>
              </a:rPr>
              <a:t>3:</a:t>
            </a:r>
            <a:r>
              <a:rPr kumimoji="1" lang="zh-CN" altLang="en-US" dirty="0">
                <a:solidFill>
                  <a:srgbClr val="FF0000"/>
                </a:solidFill>
              </a:rPr>
              <a:t> 该特征为何能起作用？能否对深层的物理规律思考与解释。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幅值谱熵可以度量信号的频率分布均匀程度，体现了信号能量分布的频域复杂性。</a:t>
            </a:r>
          </a:p>
          <a:p>
            <a:r>
              <a:rPr lang="zh-CN" altLang="en-US" dirty="0"/>
              <a:t>这说明，对于传声器来说，声学特征的频域特征比时域特征要好。</a:t>
            </a:r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问题</a:t>
            </a:r>
            <a:r>
              <a:rPr lang="en-US" altLang="zh-CN" dirty="0">
                <a:solidFill>
                  <a:srgbClr val="FF0000"/>
                </a:solidFill>
              </a:rPr>
              <a:t>4:</a:t>
            </a:r>
            <a:r>
              <a:rPr lang="zh-CN" altLang="en-US" dirty="0">
                <a:solidFill>
                  <a:srgbClr val="FF0000"/>
                </a:solidFill>
              </a:rPr>
              <a:t> 通过时域信号发现，失速发生的时间极其短暂，只有</a:t>
            </a:r>
            <a:r>
              <a:rPr lang="en-US" altLang="zh-CN" dirty="0">
                <a:solidFill>
                  <a:srgbClr val="FF0000"/>
                </a:solidFill>
              </a:rPr>
              <a:t>1s</a:t>
            </a:r>
            <a:r>
              <a:rPr lang="zh-CN" altLang="en-US" dirty="0">
                <a:solidFill>
                  <a:srgbClr val="FF0000"/>
                </a:solidFill>
              </a:rPr>
              <a:t>时间，因此，只有对失速前的整体规律都有清晰的把握，才有可能更好的预测失速。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创新</a:t>
            </a:r>
            <a:r>
              <a:rPr lang="en-US" altLang="zh-CN" dirty="0"/>
              <a:t>3-</a:t>
            </a:r>
            <a:r>
              <a:rPr lang="zh-CN" altLang="en-US" dirty="0"/>
              <a:t> </a:t>
            </a:r>
            <a:r>
              <a:rPr lang="zh-CN" altLang="en-US" u="sng" dirty="0"/>
              <a:t>未完成</a:t>
            </a:r>
            <a:endParaRPr lang="en-US" altLang="zh-CN" u="sng" dirty="0"/>
          </a:p>
          <a:p>
            <a:pPr marL="285750" indent="-285750">
              <a:buFont typeface="Wingdings" pitchFamily="2" charset="2"/>
              <a:buChar char="l"/>
            </a:pPr>
            <a:r>
              <a:rPr lang="zh-CN" altLang="en-US" b="1" dirty="0"/>
              <a:t>思考</a:t>
            </a:r>
            <a:r>
              <a:rPr lang="en-US" altLang="zh-CN" b="1" dirty="0"/>
              <a:t>1: </a:t>
            </a:r>
            <a:r>
              <a:rPr lang="zh-CN" altLang="en-US" b="1" dirty="0"/>
              <a:t>周向模态可能是声源端旋转产生不稳定信号的最直接指标（需要进一步验证！）。即使如此，该指标，相比于幅值谱熵来说，需要一圈</a:t>
            </a:r>
            <a:r>
              <a:rPr lang="en-US" altLang="zh-CN" b="1" dirty="0"/>
              <a:t>12</a:t>
            </a:r>
            <a:r>
              <a:rPr lang="zh-CN" altLang="en-US" b="1" dirty="0"/>
              <a:t>个传感器，并且计算效率低，时效性差，不具备失速预测的能力。</a:t>
            </a:r>
            <a:endParaRPr lang="en-US" altLang="zh-CN" b="1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b="1" dirty="0">
                <a:solidFill>
                  <a:srgbClr val="FF0000"/>
                </a:solidFill>
              </a:rPr>
              <a:t>思考</a:t>
            </a:r>
            <a:r>
              <a:rPr kumimoji="1" lang="en-US" altLang="zh-CN" b="1" dirty="0">
                <a:solidFill>
                  <a:srgbClr val="FF0000"/>
                </a:solidFill>
              </a:rPr>
              <a:t>2:</a:t>
            </a:r>
            <a:r>
              <a:rPr kumimoji="1" lang="zh-CN" altLang="en-US" b="1" dirty="0">
                <a:solidFill>
                  <a:srgbClr val="FF0000"/>
                </a:solidFill>
              </a:rPr>
              <a:t> 如果思考</a:t>
            </a:r>
            <a:r>
              <a:rPr kumimoji="1" lang="en-US" altLang="zh-CN" b="1" dirty="0">
                <a:solidFill>
                  <a:srgbClr val="FF0000"/>
                </a:solidFill>
              </a:rPr>
              <a:t>1</a:t>
            </a:r>
            <a:r>
              <a:rPr kumimoji="1" lang="zh-CN" altLang="en-US" b="1" dirty="0">
                <a:solidFill>
                  <a:srgbClr val="FF0000"/>
                </a:solidFill>
              </a:rPr>
              <a:t>成立，如何优化算法解决问题？ 两点法？ 如何验证！</a:t>
            </a:r>
            <a:endParaRPr kumimoji="1" lang="en-US" altLang="zh-CN" b="1" dirty="0">
              <a:solidFill>
                <a:srgbClr val="FF0000"/>
              </a:solidFill>
            </a:endParaRPr>
          </a:p>
          <a:p>
            <a:endParaRPr kumimoji="1" lang="en-US" altLang="zh-CN" dirty="0">
              <a:solidFill>
                <a:srgbClr val="FF0000"/>
              </a:solidFill>
            </a:endParaRPr>
          </a:p>
          <a:p>
            <a:endParaRPr kumimoji="1" lang="en-US" altLang="zh-CN" dirty="0">
              <a:solidFill>
                <a:srgbClr val="FF0000"/>
              </a:solidFill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7994766-A09A-964C-8A2D-FA35E143D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475" y="1512814"/>
            <a:ext cx="3737847" cy="227670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E3A79A42-69B5-3C4B-8306-8251A369C99B}"/>
              </a:ext>
            </a:extLst>
          </p:cNvPr>
          <p:cNvSpPr txBox="1"/>
          <p:nvPr/>
        </p:nvSpPr>
        <p:spPr>
          <a:xfrm>
            <a:off x="4367819" y="172612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实际未滤波效果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1FEB0ED7-2DA0-C94E-86E5-175F9D8385AE}"/>
              </a:ext>
            </a:extLst>
          </p:cNvPr>
          <p:cNvSpPr/>
          <p:nvPr/>
        </p:nvSpPr>
        <p:spPr>
          <a:xfrm>
            <a:off x="472574" y="125654"/>
            <a:ext cx="2212753" cy="2968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研究对象：压气机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2E78317-4324-5745-B6FF-09C9A6F80B59}"/>
              </a:ext>
            </a:extLst>
          </p:cNvPr>
          <p:cNvSpPr/>
          <p:nvPr/>
        </p:nvSpPr>
        <p:spPr>
          <a:xfrm>
            <a:off x="3055709" y="125654"/>
            <a:ext cx="6886937" cy="2968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基于流声信号的压气机不稳定流动分析与预警</a:t>
            </a:r>
          </a:p>
        </p:txBody>
      </p:sp>
    </p:spTree>
    <p:extLst>
      <p:ext uri="{BB962C8B-B14F-4D97-AF65-F5344CB8AC3E}">
        <p14:creationId xmlns:p14="http://schemas.microsoft.com/office/powerpoint/2010/main" val="69527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C4ADB0B-1699-4B46-B7EB-1421D7161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770" y="506552"/>
            <a:ext cx="10882460" cy="314222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6FF3EE6-5C21-2340-96CA-5D58C829FFC6}"/>
              </a:ext>
            </a:extLst>
          </p:cNvPr>
          <p:cNvSpPr/>
          <p:nvPr/>
        </p:nvSpPr>
        <p:spPr>
          <a:xfrm>
            <a:off x="9616990" y="1337310"/>
            <a:ext cx="125730" cy="1600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A3E68B6-7C39-884C-90C2-5A6FA333745F}"/>
              </a:ext>
            </a:extLst>
          </p:cNvPr>
          <p:cNvSpPr/>
          <p:nvPr/>
        </p:nvSpPr>
        <p:spPr>
          <a:xfrm>
            <a:off x="7449100" y="2598420"/>
            <a:ext cx="125730" cy="16002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A4A6454B-B546-F44C-9574-E22B2060ACC1}"/>
              </a:ext>
            </a:extLst>
          </p:cNvPr>
          <p:cNvCxnSpPr>
            <a:stCxn id="5" idx="1"/>
          </p:cNvCxnSpPr>
          <p:nvPr/>
        </p:nvCxnSpPr>
        <p:spPr>
          <a:xfrm flipH="1">
            <a:off x="7574830" y="1417320"/>
            <a:ext cx="2042160" cy="11811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十边形 8">
            <a:extLst>
              <a:ext uri="{FF2B5EF4-FFF2-40B4-BE49-F238E27FC236}">
                <a16:creationId xmlns:a16="http://schemas.microsoft.com/office/drawing/2014/main" id="{DB10BFFC-A9B5-D347-9089-BA5FDD1710A7}"/>
              </a:ext>
            </a:extLst>
          </p:cNvPr>
          <p:cNvSpPr/>
          <p:nvPr/>
        </p:nvSpPr>
        <p:spPr>
          <a:xfrm>
            <a:off x="9496975" y="1577340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0" name="十边形 9">
            <a:extLst>
              <a:ext uri="{FF2B5EF4-FFF2-40B4-BE49-F238E27FC236}">
                <a16:creationId xmlns:a16="http://schemas.microsoft.com/office/drawing/2014/main" id="{2B62F68A-8842-3441-965E-2709411AB7B1}"/>
              </a:ext>
            </a:extLst>
          </p:cNvPr>
          <p:cNvSpPr/>
          <p:nvPr/>
        </p:nvSpPr>
        <p:spPr>
          <a:xfrm>
            <a:off x="7346230" y="2842261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1253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hlinkClick r:id="rId3"/>
            <a:extLst>
              <a:ext uri="{FF2B5EF4-FFF2-40B4-BE49-F238E27FC236}">
                <a16:creationId xmlns:a16="http://schemas.microsoft.com/office/drawing/2014/main" id="{5BA15686-405E-1742-AFC5-9406A99ECA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774" t="-1567" r="8351" b="7996"/>
          <a:stretch/>
        </p:blipFill>
        <p:spPr>
          <a:xfrm>
            <a:off x="1158240" y="3566160"/>
            <a:ext cx="10915650" cy="3200400"/>
          </a:xfrm>
          <a:prstGeom prst="rect">
            <a:avLst/>
          </a:prstGeom>
        </p:spPr>
      </p:pic>
      <p:pic>
        <p:nvPicPr>
          <p:cNvPr id="9" name="图片 8">
            <a:hlinkClick r:id="rId5"/>
            <a:extLst>
              <a:ext uri="{FF2B5EF4-FFF2-40B4-BE49-F238E27FC236}">
                <a16:creationId xmlns:a16="http://schemas.microsoft.com/office/drawing/2014/main" id="{D2B04B57-18EF-324F-B91E-7ADEB5A83BF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482" b="6341"/>
          <a:stretch/>
        </p:blipFill>
        <p:spPr>
          <a:xfrm>
            <a:off x="-7620" y="126476"/>
            <a:ext cx="12081510" cy="334899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07076BB-4E0E-2347-AD80-6DD78F22E687}"/>
              </a:ext>
            </a:extLst>
          </p:cNvPr>
          <p:cNvSpPr txBox="1"/>
          <p:nvPr/>
        </p:nvSpPr>
        <p:spPr>
          <a:xfrm>
            <a:off x="0" y="80010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12000</a:t>
            </a:r>
            <a:r>
              <a:rPr kumimoji="1" lang="zh-CN" altLang="en-US" dirty="0"/>
              <a:t> </a:t>
            </a:r>
            <a:r>
              <a:rPr kumimoji="1" lang="en-US" altLang="zh-CN" dirty="0"/>
              <a:t>rpm</a:t>
            </a:r>
          </a:p>
          <a:p>
            <a:r>
              <a:rPr kumimoji="1" lang="zh-CN" altLang="en-US" dirty="0"/>
              <a:t>失速先兆</a:t>
            </a:r>
          </a:p>
        </p:txBody>
      </p:sp>
      <p:sp>
        <p:nvSpPr>
          <p:cNvPr id="11" name="十边形 10">
            <a:extLst>
              <a:ext uri="{FF2B5EF4-FFF2-40B4-BE49-F238E27FC236}">
                <a16:creationId xmlns:a16="http://schemas.microsoft.com/office/drawing/2014/main" id="{D710AD75-9E13-8B44-8F23-9A128F37059E}"/>
              </a:ext>
            </a:extLst>
          </p:cNvPr>
          <p:cNvSpPr/>
          <p:nvPr/>
        </p:nvSpPr>
        <p:spPr>
          <a:xfrm>
            <a:off x="651510" y="1061870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2" name="十边形 11">
            <a:extLst>
              <a:ext uri="{FF2B5EF4-FFF2-40B4-BE49-F238E27FC236}">
                <a16:creationId xmlns:a16="http://schemas.microsoft.com/office/drawing/2014/main" id="{6760EC60-8CAD-CC46-9F3D-03FC066FDFD5}"/>
              </a:ext>
            </a:extLst>
          </p:cNvPr>
          <p:cNvSpPr/>
          <p:nvPr/>
        </p:nvSpPr>
        <p:spPr>
          <a:xfrm>
            <a:off x="656094" y="2659877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13" name="十边形 12">
            <a:hlinkClick r:id="rId7"/>
            <a:extLst>
              <a:ext uri="{FF2B5EF4-FFF2-40B4-BE49-F238E27FC236}">
                <a16:creationId xmlns:a16="http://schemas.microsoft.com/office/drawing/2014/main" id="{E3B5AED8-B88B-2444-96CD-448F1540EEAC}"/>
              </a:ext>
            </a:extLst>
          </p:cNvPr>
          <p:cNvSpPr/>
          <p:nvPr/>
        </p:nvSpPr>
        <p:spPr>
          <a:xfrm>
            <a:off x="651510" y="3971014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4" name="十边形 13">
            <a:extLst>
              <a:ext uri="{FF2B5EF4-FFF2-40B4-BE49-F238E27FC236}">
                <a16:creationId xmlns:a16="http://schemas.microsoft.com/office/drawing/2014/main" id="{5DE49797-4B2F-9E47-8BC1-2104228AC026}"/>
              </a:ext>
            </a:extLst>
          </p:cNvPr>
          <p:cNvSpPr/>
          <p:nvPr/>
        </p:nvSpPr>
        <p:spPr>
          <a:xfrm>
            <a:off x="651510" y="5829300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5408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hlinkClick r:id="rId2"/>
            <a:extLst>
              <a:ext uri="{FF2B5EF4-FFF2-40B4-BE49-F238E27FC236}">
                <a16:creationId xmlns:a16="http://schemas.microsoft.com/office/drawing/2014/main" id="{1F354208-E6CC-F242-AE58-88AE162C5B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88" t="-3883" r="7922" b="953"/>
          <a:stretch/>
        </p:blipFill>
        <p:spPr>
          <a:xfrm>
            <a:off x="937260" y="3294576"/>
            <a:ext cx="11254740" cy="3563424"/>
          </a:xfrm>
          <a:prstGeom prst="rect">
            <a:avLst/>
          </a:prstGeom>
        </p:spPr>
      </p:pic>
      <p:pic>
        <p:nvPicPr>
          <p:cNvPr id="7" name="图片 6">
            <a:hlinkClick r:id="rId4"/>
            <a:extLst>
              <a:ext uri="{FF2B5EF4-FFF2-40B4-BE49-F238E27FC236}">
                <a16:creationId xmlns:a16="http://schemas.microsoft.com/office/drawing/2014/main" id="{26B5A302-6887-AD4D-A713-3622159C0C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767" t="3772" r="9036" b="-3772"/>
          <a:stretch/>
        </p:blipFill>
        <p:spPr>
          <a:xfrm>
            <a:off x="1325879" y="142436"/>
            <a:ext cx="10744201" cy="356342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5335B59-45B2-7946-9699-C69E48DD00A3}"/>
              </a:ext>
            </a:extLst>
          </p:cNvPr>
          <p:cNvSpPr txBox="1"/>
          <p:nvPr/>
        </p:nvSpPr>
        <p:spPr>
          <a:xfrm>
            <a:off x="0" y="0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紧接着下一秒</a:t>
            </a:r>
            <a:endParaRPr kumimoji="1" lang="en-US" altLang="zh-CN" dirty="0"/>
          </a:p>
          <a:p>
            <a:r>
              <a:rPr kumimoji="1" lang="en-US" altLang="zh-CN" dirty="0"/>
              <a:t>12000</a:t>
            </a:r>
            <a:r>
              <a:rPr kumimoji="1" lang="zh-CN" altLang="en-US" dirty="0"/>
              <a:t> </a:t>
            </a:r>
            <a:r>
              <a:rPr kumimoji="1" lang="en-US" altLang="zh-CN" dirty="0"/>
              <a:t>rpm</a:t>
            </a:r>
          </a:p>
          <a:p>
            <a:r>
              <a:rPr kumimoji="1" lang="zh-CN" altLang="en-US" dirty="0"/>
              <a:t>进入失速</a:t>
            </a:r>
          </a:p>
        </p:txBody>
      </p:sp>
      <p:sp>
        <p:nvSpPr>
          <p:cNvPr id="11" name="十边形 10">
            <a:extLst>
              <a:ext uri="{FF2B5EF4-FFF2-40B4-BE49-F238E27FC236}">
                <a16:creationId xmlns:a16="http://schemas.microsoft.com/office/drawing/2014/main" id="{789D8A78-2D80-7B44-BFF6-574C79E08E8F}"/>
              </a:ext>
            </a:extLst>
          </p:cNvPr>
          <p:cNvSpPr/>
          <p:nvPr/>
        </p:nvSpPr>
        <p:spPr>
          <a:xfrm>
            <a:off x="651510" y="1061870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2" name="十边形 11">
            <a:extLst>
              <a:ext uri="{FF2B5EF4-FFF2-40B4-BE49-F238E27FC236}">
                <a16:creationId xmlns:a16="http://schemas.microsoft.com/office/drawing/2014/main" id="{6429DD20-3DF9-7C4A-940A-0A1C406C7453}"/>
              </a:ext>
            </a:extLst>
          </p:cNvPr>
          <p:cNvSpPr/>
          <p:nvPr/>
        </p:nvSpPr>
        <p:spPr>
          <a:xfrm>
            <a:off x="656094" y="2659877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13" name="十边形 12">
            <a:extLst>
              <a:ext uri="{FF2B5EF4-FFF2-40B4-BE49-F238E27FC236}">
                <a16:creationId xmlns:a16="http://schemas.microsoft.com/office/drawing/2014/main" id="{4BB5B3DC-1242-3B4A-A384-4E41AB9096A0}"/>
              </a:ext>
            </a:extLst>
          </p:cNvPr>
          <p:cNvSpPr/>
          <p:nvPr/>
        </p:nvSpPr>
        <p:spPr>
          <a:xfrm>
            <a:off x="651510" y="3971014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4" name="十边形 13">
            <a:extLst>
              <a:ext uri="{FF2B5EF4-FFF2-40B4-BE49-F238E27FC236}">
                <a16:creationId xmlns:a16="http://schemas.microsoft.com/office/drawing/2014/main" id="{91F35E0B-5CC7-6D47-8E67-E4E9CE0330CF}"/>
              </a:ext>
            </a:extLst>
          </p:cNvPr>
          <p:cNvSpPr/>
          <p:nvPr/>
        </p:nvSpPr>
        <p:spPr>
          <a:xfrm>
            <a:off x="651510" y="5829300"/>
            <a:ext cx="365760" cy="320040"/>
          </a:xfrm>
          <a:prstGeom prst="dec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1029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EC41CABF-2ABF-C541-881D-747FE68ED4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1536650"/>
              </p:ext>
            </p:extLst>
          </p:nvPr>
        </p:nvGraphicFramePr>
        <p:xfrm>
          <a:off x="265428" y="241300"/>
          <a:ext cx="11661143" cy="637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1191">
                  <a:extLst>
                    <a:ext uri="{9D8B030D-6E8A-4147-A177-3AD203B41FA5}">
                      <a16:colId xmlns:a16="http://schemas.microsoft.com/office/drawing/2014/main" val="3575141648"/>
                    </a:ext>
                  </a:extLst>
                </a:gridCol>
                <a:gridCol w="3242371">
                  <a:extLst>
                    <a:ext uri="{9D8B030D-6E8A-4147-A177-3AD203B41FA5}">
                      <a16:colId xmlns:a16="http://schemas.microsoft.com/office/drawing/2014/main" val="2606315793"/>
                    </a:ext>
                  </a:extLst>
                </a:gridCol>
                <a:gridCol w="2058292">
                  <a:extLst>
                    <a:ext uri="{9D8B030D-6E8A-4147-A177-3AD203B41FA5}">
                      <a16:colId xmlns:a16="http://schemas.microsoft.com/office/drawing/2014/main" val="2921291280"/>
                    </a:ext>
                  </a:extLst>
                </a:gridCol>
                <a:gridCol w="842963">
                  <a:extLst>
                    <a:ext uri="{9D8B030D-6E8A-4147-A177-3AD203B41FA5}">
                      <a16:colId xmlns:a16="http://schemas.microsoft.com/office/drawing/2014/main" val="495207096"/>
                    </a:ext>
                  </a:extLst>
                </a:gridCol>
                <a:gridCol w="842963">
                  <a:extLst>
                    <a:ext uri="{9D8B030D-6E8A-4147-A177-3AD203B41FA5}">
                      <a16:colId xmlns:a16="http://schemas.microsoft.com/office/drawing/2014/main" val="3897053130"/>
                    </a:ext>
                  </a:extLst>
                </a:gridCol>
                <a:gridCol w="1117917">
                  <a:extLst>
                    <a:ext uri="{9D8B030D-6E8A-4147-A177-3AD203B41FA5}">
                      <a16:colId xmlns:a16="http://schemas.microsoft.com/office/drawing/2014/main" val="1406607495"/>
                    </a:ext>
                  </a:extLst>
                </a:gridCol>
                <a:gridCol w="1042988">
                  <a:extLst>
                    <a:ext uri="{9D8B030D-6E8A-4147-A177-3AD203B41FA5}">
                      <a16:colId xmlns:a16="http://schemas.microsoft.com/office/drawing/2014/main" val="3813925288"/>
                    </a:ext>
                  </a:extLst>
                </a:gridCol>
                <a:gridCol w="941229">
                  <a:extLst>
                    <a:ext uri="{9D8B030D-6E8A-4147-A177-3AD203B41FA5}">
                      <a16:colId xmlns:a16="http://schemas.microsoft.com/office/drawing/2014/main" val="2086754933"/>
                    </a:ext>
                  </a:extLst>
                </a:gridCol>
                <a:gridCol w="941229">
                  <a:extLst>
                    <a:ext uri="{9D8B030D-6E8A-4147-A177-3AD203B41FA5}">
                      <a16:colId xmlns:a16="http://schemas.microsoft.com/office/drawing/2014/main" val="37229124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dirty="0"/>
                        <a:t>序号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dirty="0"/>
                        <a:t>特征函数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特征名称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zh-CN" altLang="en-US" dirty="0">
                          <a:hlinkClick r:id="rId2"/>
                        </a:rPr>
                        <a:t>整体相关性</a:t>
                      </a:r>
                      <a:r>
                        <a:rPr lang="zh-CN" altLang="en-US" dirty="0"/>
                        <a:t> </a:t>
                      </a:r>
                      <a:r>
                        <a:rPr lang="zh-CN" altLang="en-US" dirty="0">
                          <a:hlinkClick r:id="rId3"/>
                        </a:rPr>
                        <a:t>结果</a:t>
                      </a:r>
                      <a:r>
                        <a:rPr lang="zh-CN" altLang="en-US" dirty="0"/>
                        <a:t> （</a:t>
                      </a:r>
                      <a:r>
                        <a:rPr lang="en-US" altLang="zh-CN" dirty="0"/>
                        <a:t>smooth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zh-CN" altLang="en-US" dirty="0">
                          <a:hlinkClick r:id="rId4"/>
                        </a:rPr>
                        <a:t>失速段相关性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(smooth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zh-CN" altLang="en-US" dirty="0"/>
                        <a:t>失速预警能力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vs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hlinkClick r:id="rId5"/>
                        </a:rPr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PV=</a:t>
                      </a:r>
                      <a:r>
                        <a:rPr kumimoji="1" lang="en" altLang="zh-CN" dirty="0" err="1"/>
                        <a:t>peakvalue</a:t>
                      </a:r>
                      <a:r>
                        <a:rPr kumimoji="1" lang="en" altLang="zh-CN" dirty="0"/>
                        <a:t>(x);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6"/>
                        </a:rPr>
                        <a:t>峰值</a:t>
                      </a:r>
                      <a:r>
                        <a:rPr kumimoji="1" lang="en-US" altLang="zh-CN" dirty="0">
                          <a:hlinkClick r:id="rId6"/>
                        </a:rPr>
                        <a:t>1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0.4538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0.8263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-0.0081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0.3754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129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7"/>
                        </a:rPr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PPV=</a:t>
                      </a:r>
                      <a:r>
                        <a:rPr kumimoji="1" lang="en" altLang="zh-CN" dirty="0" err="1"/>
                        <a:t>ppvalue</a:t>
                      </a:r>
                      <a:r>
                        <a:rPr kumimoji="1" lang="en" altLang="zh-CN" dirty="0"/>
                        <a:t>(x);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8"/>
                        </a:rPr>
                        <a:t>峰峰值</a:t>
                      </a:r>
                      <a:r>
                        <a:rPr kumimoji="1" lang="en-US" altLang="zh-CN" dirty="0">
                          <a:hlinkClick r:id="rId8"/>
                        </a:rPr>
                        <a:t>2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0.4760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0.7785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-0.0709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0.0646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256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9"/>
                        </a:rPr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altLang="zh-CN" dirty="0"/>
                        <a:t>AP=</a:t>
                      </a:r>
                      <a:r>
                        <a:rPr lang="en" altLang="zh-CN" dirty="0" err="1"/>
                        <a:t>meanamp</a:t>
                      </a:r>
                      <a:r>
                        <a:rPr lang="en" altLang="zh-CN" dirty="0"/>
                        <a:t>(x);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10"/>
                        </a:rPr>
                        <a:t>平均幅值</a:t>
                      </a:r>
                      <a:r>
                        <a:rPr kumimoji="1" lang="en-US" altLang="zh-CN" dirty="0">
                          <a:hlinkClick r:id="rId10"/>
                        </a:rPr>
                        <a:t>3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0.4420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0.7057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-0.3985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-0.4465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698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11"/>
                        </a:rPr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RP=</a:t>
                      </a:r>
                      <a:r>
                        <a:rPr kumimoji="1" lang="en" altLang="zh-CN" dirty="0" err="1"/>
                        <a:t>rootamp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12"/>
                        </a:rPr>
                        <a:t>方根幅值</a:t>
                      </a:r>
                      <a:r>
                        <a:rPr kumimoji="1" lang="en-US" altLang="zh-CN" dirty="0">
                          <a:hlinkClick r:id="rId12"/>
                        </a:rPr>
                        <a:t>4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0.3431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0.5825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-0.4002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-0.4562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34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13"/>
                        </a:rPr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RMS=</a:t>
                      </a:r>
                      <a:r>
                        <a:rPr kumimoji="1" lang="en" altLang="zh-CN" dirty="0" err="1"/>
                        <a:t>rootmeansquare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14"/>
                        </a:rPr>
                        <a:t>有效值</a:t>
                      </a:r>
                      <a:r>
                        <a:rPr kumimoji="1" lang="en-US" altLang="zh-CN" dirty="0">
                          <a:hlinkClick r:id="rId14"/>
                        </a:rPr>
                        <a:t>5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0.5415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0.7839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-0.3706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-0.4042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280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15"/>
                        </a:rPr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SK=skewness(x);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16"/>
                        </a:rPr>
                        <a:t>歪度指标</a:t>
                      </a:r>
                      <a:r>
                        <a:rPr kumimoji="1" lang="en-US" altLang="zh-CN" dirty="0">
                          <a:hlinkClick r:id="rId16"/>
                        </a:rPr>
                        <a:t>6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0.1208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0.2756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0.0489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0.5823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654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17"/>
                        </a:rPr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KU=kurtosis(x);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18"/>
                        </a:rPr>
                        <a:t>峭度指标</a:t>
                      </a:r>
                      <a:r>
                        <a:rPr kumimoji="1" lang="en-US" altLang="zh-CN" dirty="0">
                          <a:hlinkClick r:id="rId18"/>
                        </a:rPr>
                        <a:t>7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0.2149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0.3548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-0.0971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0.3929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3546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19"/>
                        </a:rPr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CF=</a:t>
                      </a:r>
                      <a:r>
                        <a:rPr kumimoji="1" lang="en" altLang="zh-CN" dirty="0" err="1"/>
                        <a:t>peakind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20"/>
                        </a:rPr>
                        <a:t>峰值指标</a:t>
                      </a:r>
                      <a:r>
                        <a:rPr kumimoji="1" lang="en-US" altLang="zh-CN" dirty="0">
                          <a:hlinkClick r:id="rId20"/>
                        </a:rPr>
                        <a:t>8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0.1791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0.6472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-0.0780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0.4275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3365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21"/>
                        </a:rPr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CLF=</a:t>
                      </a:r>
                      <a:r>
                        <a:rPr kumimoji="1" lang="en" altLang="zh-CN" dirty="0" err="1"/>
                        <a:t>marginind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22"/>
                        </a:rPr>
                        <a:t>裕度指标</a:t>
                      </a:r>
                      <a:r>
                        <a:rPr kumimoji="1" lang="en-US" altLang="zh-CN" dirty="0">
                          <a:hlinkClick r:id="rId22"/>
                        </a:rPr>
                        <a:t>9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0.1954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0.4498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-0.0843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0.4255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246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23"/>
                        </a:rPr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IF=</a:t>
                      </a:r>
                      <a:r>
                        <a:rPr kumimoji="1" lang="en" altLang="zh-CN" dirty="0" err="1"/>
                        <a:t>pluseind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24"/>
                        </a:rPr>
                        <a:t>脉冲指标</a:t>
                      </a:r>
                      <a:r>
                        <a:rPr kumimoji="1" lang="en-US" altLang="zh-CN" dirty="0">
                          <a:hlinkClick r:id="rId24"/>
                        </a:rPr>
                        <a:t>10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0.1973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0.5228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-0.0829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0.4249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338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25"/>
                        </a:rPr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SF=</a:t>
                      </a:r>
                      <a:r>
                        <a:rPr kumimoji="1" lang="en" altLang="zh-CN" dirty="0" err="1"/>
                        <a:t>waveind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26"/>
                        </a:rPr>
                        <a:t>波形指标</a:t>
                      </a:r>
                      <a:r>
                        <a:rPr kumimoji="1" lang="en-US" altLang="zh-CN" dirty="0">
                          <a:hlinkClick r:id="rId26"/>
                        </a:rPr>
                        <a:t>11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0.1234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0.1788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-0.1050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0.2451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3674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27"/>
                        </a:rPr>
                        <a:t>12</a:t>
                      </a:r>
                      <a:r>
                        <a:rPr lang="en-US" altLang="zh-CN" dirty="0"/>
                        <a:t>-27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WE3=feature_WE3(x);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zh-CN" dirty="0"/>
                        <a:t>%</a:t>
                      </a:r>
                      <a:r>
                        <a:rPr kumimoji="1" lang="en" altLang="zh-CN" dirty="0">
                          <a:hlinkClick r:id="rId28"/>
                        </a:rPr>
                        <a:t>16</a:t>
                      </a:r>
                      <a:r>
                        <a:rPr kumimoji="1" lang="zh-CN" altLang="en-US" dirty="0">
                          <a:hlinkClick r:id="rId28"/>
                        </a:rPr>
                        <a:t>个小波包能量熵</a:t>
                      </a:r>
                      <a:r>
                        <a:rPr kumimoji="1" lang="en-US" altLang="zh-CN" dirty="0">
                          <a:hlinkClick r:id="rId28"/>
                        </a:rPr>
                        <a:t>12-27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19:</a:t>
                      </a:r>
                    </a:p>
                    <a:p>
                      <a:r>
                        <a:rPr lang="en-US" altLang="zh-CN" dirty="0"/>
                        <a:t>0.2055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19: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0.6022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20:</a:t>
                      </a:r>
                    </a:p>
                    <a:p>
                      <a:r>
                        <a:rPr lang="en-US" altLang="zh-CN" dirty="0"/>
                        <a:t>0.3748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12:</a:t>
                      </a:r>
                    </a:p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0.9094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dirty="0"/>
                        <a:t>20</a:t>
                      </a:r>
                      <a:r>
                        <a:rPr lang="zh-CN" altLang="en-US" dirty="0"/>
                        <a:t>号还行，但有可能误报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6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29"/>
                        </a:rPr>
                        <a:t>28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SPEC=</a:t>
                      </a:r>
                      <a:r>
                        <a:rPr kumimoji="1" lang="en" altLang="zh-CN" dirty="0" err="1"/>
                        <a:t>spectrumentropy</a:t>
                      </a:r>
                      <a:r>
                        <a:rPr kumimoji="1" lang="en" altLang="zh-CN" dirty="0"/>
                        <a:t>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dirty="0">
                          <a:hlinkClick r:id="rId30"/>
                        </a:rPr>
                        <a:t>幅值谱熵</a:t>
                      </a:r>
                      <a:r>
                        <a:rPr kumimoji="1" lang="en-US" altLang="zh-CN" dirty="0">
                          <a:hlinkClick r:id="rId30"/>
                        </a:rPr>
                        <a:t>28</a:t>
                      </a:r>
                      <a:endParaRPr kumimoji="1"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0.4636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0.8442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0.1133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0.9124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389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>
                          <a:hlinkClick r:id="rId31"/>
                        </a:rPr>
                        <a:t>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ENV=Envelop(x);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" altLang="zh-CN" dirty="0"/>
                        <a:t>%</a:t>
                      </a:r>
                      <a:r>
                        <a:rPr kumimoji="1" lang="zh-CN" altLang="en-US" dirty="0">
                          <a:hlinkClick r:id="rId32"/>
                        </a:rPr>
                        <a:t>包络谱熵</a:t>
                      </a:r>
                      <a:r>
                        <a:rPr kumimoji="1" lang="en-US" altLang="zh-CN" dirty="0">
                          <a:hlinkClick r:id="rId32"/>
                        </a:rPr>
                        <a:t>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0.0606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0.1057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-0.1363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-0.5578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6692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02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0D1FF3-39F8-FA4A-99E1-E199D9018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一些思考和讨论：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F7CF42-34BF-0F40-82E6-BFB3D0A0E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模态辨识</a:t>
            </a:r>
            <a:endParaRPr kumimoji="1" lang="en-US" altLang="zh-CN" dirty="0"/>
          </a:p>
          <a:p>
            <a:r>
              <a:rPr kumimoji="1" lang="zh-CN" altLang="en-US" dirty="0"/>
              <a:t>如何选特征？</a:t>
            </a:r>
            <a:endParaRPr kumimoji="1" lang="en-US" altLang="zh-CN" dirty="0"/>
          </a:p>
          <a:p>
            <a:r>
              <a:rPr kumimoji="1" lang="zh-CN" altLang="en-US" dirty="0"/>
              <a:t>类似</a:t>
            </a:r>
            <a:r>
              <a:rPr kumimoji="1" lang="en-US" altLang="zh-CN" dirty="0"/>
              <a:t>clone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voice</a:t>
            </a:r>
            <a:r>
              <a:rPr kumimoji="1" lang="zh-CN" altLang="en-US" dirty="0"/>
              <a:t>，利用神经网络模型做训练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6804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920</Words>
  <Application>Microsoft Macintosh PowerPoint</Application>
  <PresentationFormat>宽屏</PresentationFormat>
  <Paragraphs>185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一些思考和讨论：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王佳琪</dc:creator>
  <cp:lastModifiedBy>王佳琪</cp:lastModifiedBy>
  <cp:revision>24</cp:revision>
  <dcterms:created xsi:type="dcterms:W3CDTF">2021-03-11T01:17:20Z</dcterms:created>
  <dcterms:modified xsi:type="dcterms:W3CDTF">2021-03-11T15:48:27Z</dcterms:modified>
</cp:coreProperties>
</file>